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6" r:id="rId10"/>
    <p:sldId id="267" r:id="rId11"/>
    <p:sldId id="261" r:id="rId12"/>
    <p:sldId id="265" r:id="rId13"/>
    <p:sldId id="262" r:id="rId14"/>
    <p:sldId id="263" r:id="rId15"/>
    <p:sldId id="269" r:id="rId16"/>
    <p:sldId id="26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071810"/>
            <a:ext cx="72866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Краткая презентация адаптированной основной образовательной программы для детей с тяжелыми нарушениями речи (ТНР)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60648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бюджетное  </a:t>
            </a:r>
            <a:r>
              <a:rPr lang="ru-RU" b="1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дошкольное образовательное учреждение  </a:t>
            </a: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Детский </a:t>
            </a:r>
            <a:r>
              <a:rPr lang="ru-RU" b="1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сад </a:t>
            </a:r>
          </a:p>
          <a:p>
            <a:pPr algn="ctr"/>
            <a:r>
              <a:rPr lang="ru-RU" b="1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 </a:t>
            </a: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 городского округа-город Камышин</a:t>
            </a:r>
            <a:endParaRPr lang="ru-RU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1643050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аналитическое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изучение семьи, выяснение образовательных потребностей родителей для согласования воспитательных воздействий на ребенка;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коммуникативно-деятельностное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направлено на повышение педагогической культуры родителей; вовлечение родителей в воспитательно-образовательный процесс; создание активной развивающей среды, обеспечивающую единые подходы к развитию личности в семье и детском коллективе;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информационное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пропаганда и популяризация опыта деятельности ДОУ; создание открытого информационного пространства (сайт ДОУ, форум, группы в социальных сетях и др.).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Цель </a:t>
            </a:r>
            <a:r>
              <a:rPr lang="ru-RU" dirty="0" smtClean="0"/>
              <a:t>– обеспечение взаимодействия с 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indent="0">
              <a:buNone/>
            </a:pPr>
            <a:r>
              <a:rPr lang="ru-RU" dirty="0" smtClean="0"/>
              <a:t>Данная цель реализуется через следующие </a:t>
            </a:r>
            <a:r>
              <a:rPr lang="ru-RU" b="1" dirty="0" smtClean="0"/>
              <a:t>задачи: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‑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 </a:t>
            </a:r>
          </a:p>
          <a:p>
            <a:pPr indent="0">
              <a:buNone/>
            </a:pPr>
            <a:r>
              <a:rPr lang="ru-RU" dirty="0" smtClean="0"/>
              <a:t>‑ вовлечение родителей в воспитательно-образовательный процесс; </a:t>
            </a:r>
          </a:p>
          <a:p>
            <a:pPr indent="0">
              <a:buNone/>
            </a:pPr>
            <a:r>
              <a:rPr lang="ru-RU" dirty="0" smtClean="0"/>
              <a:t>‑ внедрение эффективных технологий сотрудничества с родителями, активизация их участия в жизни ДОУ;</a:t>
            </a:r>
          </a:p>
          <a:p>
            <a:pPr indent="0">
              <a:buNone/>
            </a:pPr>
            <a:r>
              <a:rPr lang="ru-RU" dirty="0" smtClean="0"/>
              <a:t>‑ создание активной информационно-развивающей среды, обеспечивающей единые подходы к развитию личности в семье и детском коллективе; </a:t>
            </a:r>
          </a:p>
          <a:p>
            <a:pPr indent="0">
              <a:buNone/>
            </a:pPr>
            <a:r>
              <a:rPr lang="ru-RU" dirty="0" smtClean="0"/>
              <a:t>‑ повышение родительской компетентности в вопросах воспитания и обучения детей.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и задачи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родителями детей с 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806295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ru-RU" sz="2100" dirty="0" smtClean="0"/>
              <a:t>Индивидуальные беседы </a:t>
            </a:r>
          </a:p>
          <a:p>
            <a:pPr fontAlgn="t">
              <a:buNone/>
            </a:pPr>
            <a:r>
              <a:rPr lang="ru-RU" sz="2100" dirty="0" smtClean="0"/>
              <a:t>- Сбор анамнестических данных.</a:t>
            </a:r>
          </a:p>
          <a:p>
            <a:pPr fontAlgn="t"/>
            <a:r>
              <a:rPr lang="ru-RU" sz="2100" dirty="0" smtClean="0"/>
              <a:t>Ознакомительное родительское собрание</a:t>
            </a:r>
          </a:p>
          <a:p>
            <a:pPr fontAlgn="t">
              <a:buNone/>
            </a:pPr>
            <a:r>
              <a:rPr lang="ru-RU" sz="2100" dirty="0" smtClean="0"/>
              <a:t>- Предоставить общие результаты логопедического обследования.  Раскрыть основные механизмы речевых нарушений. Обосновать необходимость совместной работы в преодолении дефекта.</a:t>
            </a:r>
          </a:p>
          <a:p>
            <a:pPr fontAlgn="t"/>
            <a:r>
              <a:rPr lang="ru-RU" sz="2100" dirty="0" smtClean="0"/>
              <a:t>Консультации</a:t>
            </a:r>
          </a:p>
          <a:p>
            <a:pPr fontAlgn="t">
              <a:buNone/>
            </a:pPr>
            <a:r>
              <a:rPr lang="ru-RU" sz="2100" dirty="0" smtClean="0"/>
              <a:t>- Познакомить родителей с основными методами и приёмами коррекционной работы. Познакомить родителей с литературой, которая поможет в преодолении речевого дефекта. </a:t>
            </a:r>
          </a:p>
          <a:p>
            <a:pPr fontAlgn="t"/>
            <a:r>
              <a:rPr lang="ru-RU" sz="2100" dirty="0" smtClean="0"/>
              <a:t>Открытое занятие</a:t>
            </a:r>
          </a:p>
          <a:p>
            <a:pPr fontAlgn="t">
              <a:buNone/>
            </a:pPr>
            <a:r>
              <a:rPr lang="ru-RU" sz="2100" dirty="0" smtClean="0"/>
              <a:t>- Продемонстрировать успехи ребёнка в преодолении речевого дефекта.</a:t>
            </a:r>
          </a:p>
          <a:p>
            <a:pPr fontAlgn="t"/>
            <a:r>
              <a:rPr lang="ru-RU" sz="2100" dirty="0" smtClean="0"/>
              <a:t>Совместные досуги</a:t>
            </a:r>
          </a:p>
          <a:p>
            <a:pPr fontAlgn="t">
              <a:buNone/>
            </a:pPr>
            <a:r>
              <a:rPr lang="ru-RU" sz="2100" dirty="0" smtClean="0"/>
              <a:t>- Вовлечение родителей в образовательный процесс дошкольного отделения.</a:t>
            </a:r>
          </a:p>
          <a:p>
            <a:pPr fontAlgn="t"/>
            <a:r>
              <a:rPr lang="ru-RU" sz="2100" dirty="0" smtClean="0"/>
              <a:t>Итоговое родительское собрание</a:t>
            </a:r>
          </a:p>
          <a:p>
            <a:pPr fontAlgn="t">
              <a:buNone/>
            </a:pPr>
            <a:r>
              <a:rPr lang="ru-RU" sz="2100" dirty="0" smtClean="0"/>
              <a:t>- Подвести итоги коррекционной работы за учебный год. Наметить задачи и направления работы на следующий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содействует взаимопониманию и сотрудничеству между людьми;</a:t>
            </a:r>
          </a:p>
          <a:p>
            <a:r>
              <a:rPr lang="ru-RU" sz="2200" dirty="0" smtClean="0"/>
              <a:t> способствует реализации прав детей раннего и дошкольного возраста, в том числе, детей с тяжелыми нарушениями речи, на получение доступного и качественного образования;</a:t>
            </a:r>
          </a:p>
          <a:p>
            <a:r>
              <a:rPr lang="ru-RU" sz="2200" dirty="0" smtClean="0"/>
              <a:t>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</a:t>
            </a:r>
            <a:r>
              <a:rPr lang="ru-RU" sz="2200" dirty="0" err="1" smtClean="0"/>
              <a:t>социокультурными</a:t>
            </a:r>
            <a:r>
              <a:rPr lang="ru-RU" sz="2200" dirty="0" smtClean="0"/>
              <a:t>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76438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основная образовательная программа: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52736"/>
            <a:ext cx="8229600" cy="5259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разработана :</a:t>
            </a:r>
          </a:p>
          <a:p>
            <a:r>
              <a:rPr lang="ru-RU" sz="1600" dirty="0" smtClean="0"/>
              <a:t>в соответствии с Федеральным государственным образовательным стандартом дошкольного образования;</a:t>
            </a:r>
          </a:p>
          <a:p>
            <a:r>
              <a:rPr lang="ru-RU" sz="1600" dirty="0" smtClean="0"/>
              <a:t>на основе:</a:t>
            </a:r>
          </a:p>
          <a:p>
            <a:pPr lvl="1"/>
            <a:r>
              <a:rPr lang="ru-RU" sz="1600" dirty="0" smtClean="0"/>
              <a:t>проекта примерной адаптированной основной образовательной программы дошкольного образования для детей дошкольного возраста с тяжелыми нарушениями речи;</a:t>
            </a:r>
          </a:p>
          <a:p>
            <a:pPr lvl="1"/>
            <a:r>
              <a:rPr lang="ru-RU" sz="1600" dirty="0" smtClean="0"/>
              <a:t>допущенных и рекомендованных Министерством образования и науки Российской Федерации программ :</a:t>
            </a:r>
          </a:p>
          <a:p>
            <a:pPr lvl="2"/>
            <a:r>
              <a:rPr lang="ru-RU" sz="1600" dirty="0" smtClean="0"/>
              <a:t>Н. Е. </a:t>
            </a:r>
            <a:r>
              <a:rPr lang="ru-RU" sz="1600" dirty="0" err="1" smtClean="0"/>
              <a:t>Веракса</a:t>
            </a:r>
            <a:r>
              <a:rPr lang="ru-RU" sz="1600" dirty="0" smtClean="0"/>
              <a:t>, М. А. Васильева, Т. С. Комарова «От рождения до школы. Общеобразовательная программа дошкольного образования»;</a:t>
            </a:r>
          </a:p>
          <a:p>
            <a:pPr lvl="2"/>
            <a:r>
              <a:rPr lang="ru-RU" sz="1600" dirty="0" smtClean="0"/>
              <a:t>Филичева Т. Б., Туманова Т. В., Чиркина Г. В. «Воспитание и обучение детей дошкольного возраста с общим недоразвитием речи».</a:t>
            </a:r>
          </a:p>
          <a:p>
            <a:pPr lvl="1"/>
            <a:r>
              <a:rPr lang="ru-RU" sz="1600" dirty="0"/>
              <a:t>Комплексной образовательной программы дошкольного образования для детей с тяжёлыми нарушениями речи(общим недоразвитием речи) с 3 до 7 лет. Н.В. </a:t>
            </a:r>
            <a:r>
              <a:rPr lang="ru-RU" sz="1600" dirty="0" err="1" smtClean="0"/>
              <a:t>Нищевой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858180" cy="9541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основная образовательная программа (далее ‑ АООП)</a:t>
            </a:r>
            <a:endParaRPr lang="ru-RU" sz="28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определяет содержание и организацию образовательного процесса в ДОУ для детей дошкольного возраста с ТНР в двух возрастных периодах (от </a:t>
            </a:r>
            <a:r>
              <a:rPr lang="ru-RU" sz="2200" dirty="0" smtClean="0"/>
              <a:t>4 </a:t>
            </a:r>
            <a:r>
              <a:rPr lang="ru-RU" sz="2200" dirty="0" smtClean="0"/>
              <a:t>до 7(8) лет);</a:t>
            </a:r>
          </a:p>
          <a:p>
            <a:r>
              <a:rPr lang="ru-RU" sz="2200" dirty="0" smtClean="0"/>
              <a:t>обеспечивает построение целостного педагогического процесса, направленного на полноценное всестороннее развитие ребенка, коррекцию недостатков в физическом и психическом развитии;</a:t>
            </a:r>
          </a:p>
          <a:p>
            <a:r>
              <a:rPr lang="ru-RU" sz="2200" dirty="0" smtClean="0"/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 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357298"/>
            <a:ext cx="6115064" cy="507209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Федеральный закон от 29 декабря 2012 г. № 273-ФЗ (ред. от 31.12.2014, 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от 02.05.2015) «Об образовании в Российской Федерации».</a:t>
            </a:r>
          </a:p>
          <a:p>
            <a:pPr lvl="0"/>
            <a:r>
              <a:rPr lang="ru-RU" sz="2400" dirty="0" smtClean="0"/>
              <a:t>Федеральный государственный образовательный стандарт дошкольного образования. (Зарегистрирован приказом Минюста России 14 ноября 2013г., регистрационный № 30384; утвержден приказом Министерства образования и науки РФ от 17 октября 2013 года № 1155).  </a:t>
            </a:r>
          </a:p>
          <a:p>
            <a:pPr lvl="0"/>
            <a:r>
              <a:rPr lang="ru-RU" sz="2400" dirty="0" err="1" smtClean="0"/>
              <a:t>СанПиН</a:t>
            </a:r>
            <a:r>
              <a:rPr lang="ru-RU" sz="2400" dirty="0" smtClean="0"/>
              <a:t> 2.4.1.3049-13 от 15 мая 2013 года №26 «Санитарно-эпидемиологические требования к устройству, содержанию и ДОУ режима работы дошкольных образовательных организаций» (с изменениями на 27 августа 2015 года).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678661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Нормативно-правовая база АООП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357298"/>
            <a:ext cx="6858048" cy="5286412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endParaRPr lang="ru-RU" sz="3600" dirty="0" smtClean="0"/>
          </a:p>
          <a:p>
            <a:pPr indent="0">
              <a:buNone/>
            </a:pPr>
            <a:r>
              <a:rPr lang="ru-RU" sz="3600" dirty="0" smtClean="0"/>
              <a:t>‑ реализация адаптированной основной образовательной программы; </a:t>
            </a:r>
          </a:p>
          <a:p>
            <a:pPr indent="0">
              <a:buNone/>
            </a:pPr>
            <a:r>
              <a:rPr lang="ru-RU" sz="3600" dirty="0" smtClean="0"/>
              <a:t>‑ коррекция недостатков психофизического развития детей с ТНР; </a:t>
            </a:r>
          </a:p>
          <a:p>
            <a:pPr indent="0">
              <a:buNone/>
            </a:pPr>
            <a:r>
              <a:rPr lang="ru-RU" sz="3600" dirty="0" smtClean="0"/>
              <a:t>‑ охрана и укрепление физического и психического развития детей с ТНР, в том числе их эмоционального благополучия; </a:t>
            </a:r>
          </a:p>
          <a:p>
            <a:pPr indent="0">
              <a:buNone/>
            </a:pPr>
            <a:r>
              <a:rPr lang="ru-RU" sz="3600" dirty="0" smtClean="0"/>
              <a:t>‑ обеспечение равных возможностей для полноценного развития ребенка с ТНР в период дошкольного детства; </a:t>
            </a:r>
          </a:p>
          <a:p>
            <a:pPr indent="0">
              <a:buNone/>
            </a:pPr>
            <a:r>
              <a:rPr lang="ru-RU" sz="3600" dirty="0" smtClean="0"/>
              <a:t>‑ создание благоприятных условий развития в соответствии с их возрастными, психофизическими и индивидуальными особенностями; </a:t>
            </a:r>
          </a:p>
          <a:p>
            <a:pPr indent="0">
              <a:buNone/>
            </a:pPr>
            <a:r>
              <a:rPr lang="ru-RU" sz="3600" dirty="0" smtClean="0"/>
              <a:t>‑ объединение обучения и воспитания в целостный образовательный процесс на основе духовно-нравственных и </a:t>
            </a:r>
            <a:r>
              <a:rPr lang="ru-RU" sz="3600" dirty="0" err="1" smtClean="0"/>
              <a:t>социокультурных</a:t>
            </a:r>
            <a:r>
              <a:rPr lang="ru-RU" sz="3600" dirty="0" smtClean="0"/>
              <a:t> ценностей; </a:t>
            </a:r>
          </a:p>
          <a:p>
            <a:pPr indent="0">
              <a:buNone/>
            </a:pPr>
            <a:r>
              <a:rPr lang="ru-RU" sz="3600" dirty="0" smtClean="0"/>
              <a:t>‑ формирование общей культуры личности детей с ТНР; </a:t>
            </a:r>
          </a:p>
          <a:p>
            <a:pPr indent="0">
              <a:buNone/>
            </a:pPr>
            <a:r>
              <a:rPr lang="ru-RU" sz="3600" dirty="0" smtClean="0"/>
              <a:t>‑ формирование </a:t>
            </a:r>
            <a:r>
              <a:rPr lang="ru-RU" sz="3600" dirty="0" err="1" smtClean="0"/>
              <a:t>социокультурной</a:t>
            </a:r>
            <a:r>
              <a:rPr lang="ru-RU" sz="3600" dirty="0" smtClean="0"/>
              <a:t> среды; </a:t>
            </a:r>
          </a:p>
          <a:p>
            <a:pPr indent="0">
              <a:buNone/>
            </a:pPr>
            <a:r>
              <a:rPr lang="ru-RU" sz="3600" dirty="0" smtClean="0"/>
              <a:t>‑ обеспечение психолого-педагогической поддержки семьи и повышение компетентности родителей (законных представителей); </a:t>
            </a:r>
          </a:p>
          <a:p>
            <a:pPr indent="0">
              <a:buNone/>
            </a:pPr>
            <a:r>
              <a:rPr lang="ru-RU" sz="3600" dirty="0" smtClean="0"/>
              <a:t>‑ обеспечение преемственности целей, задач и содержания дошкольного общего и начального общего образования.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85728"/>
            <a:ext cx="6643734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 направлена на решение широкого спектра задач: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детском саду для детей с ТНР  функционируют следующие возрастные группы: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группы среднего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дошкольного возраста (от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до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5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лет) компенсирующей 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направленности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для детей с ТНР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;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ru-RU" sz="2800" dirty="0" smtClean="0">
              <a:latin typeface="Bahnschrift Condensed" panose="020B0502040204020203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- </a:t>
            </a:r>
            <a:r>
              <a:rPr lang="ru-RU" sz="2800" dirty="0">
                <a:latin typeface="Bahnschrift Condensed" panose="020B0502040204020203" pitchFamily="34" charset="0"/>
                <a:cs typeface="Times New Roman" pitchFamily="18" charset="0"/>
              </a:rPr>
              <a:t>группы старшего дошкольного возраста (от 5 до 6 лет) компенсирующей  </a:t>
            </a: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направленности </a:t>
            </a:r>
            <a:r>
              <a:rPr lang="ru-RU" sz="2800" dirty="0">
                <a:latin typeface="Bahnschrift Condensed" panose="020B0502040204020203" pitchFamily="34" charset="0"/>
                <a:cs typeface="Times New Roman" pitchFamily="18" charset="0"/>
              </a:rPr>
              <a:t>для детей с ТНР;</a:t>
            </a:r>
          </a:p>
          <a:p>
            <a:pPr algn="ctr"/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</a:br>
            <a:r>
              <a:rPr lang="ru-RU" sz="2800" dirty="0" smtClean="0">
                <a:latin typeface="Bahnschrift Condensed" panose="020B0502040204020203" pitchFamily="34" charset="0"/>
                <a:cs typeface="Times New Roman" pitchFamily="18" charset="0"/>
              </a:rPr>
              <a:t>- группы старшего дошкольного возраста (от 6 до 7(8) лет) компенсирующей направленности для детей с ТНР</a:t>
            </a:r>
            <a:r>
              <a:rPr lang="ru-RU" dirty="0" smtClean="0">
                <a:latin typeface="Bahnschrift Condensed" panose="020B0502040204020203" pitchFamily="34" charset="0"/>
                <a:cs typeface="Times New Roman" pitchFamily="18" charset="0"/>
              </a:rPr>
              <a:t>.</a:t>
            </a:r>
            <a:endParaRPr lang="ru-RU" dirty="0" smtClean="0">
              <a:latin typeface="Bahnschrift Condensed" panose="020B0502040204020203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 дошкольников с 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Законом РФ и Федеральным государственным образовательным стандартом дошкольного образования, квалифицированная коррекция звукопроизношения и психического развития детей с ТНР может осуществляться в форме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инклюзивного образования.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Таким образом, дети с ТНР могут посещать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комбинированной направленности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 с ТНР. Для коррекционной работы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 с ТНР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осваивающими ООП ДО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с другими детьми,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группах комбинированной направленности для детей с ТНР, создаются условия в соответствии с перечнем и планом реализации индивидуально ориентированных коррекционных мероприятий, которые обеспечивают удовлетворение особых образовательных потребностей детей с ТНР.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физическое развитие;</a:t>
            </a:r>
          </a:p>
          <a:p>
            <a:pPr lvl="0"/>
            <a:r>
              <a:rPr lang="ru-RU" sz="2200" dirty="0" smtClean="0"/>
              <a:t>социально-коммуникативное развитие;</a:t>
            </a:r>
          </a:p>
          <a:p>
            <a:pPr lvl="0"/>
            <a:r>
              <a:rPr lang="ru-RU" sz="2200" dirty="0" smtClean="0"/>
              <a:t>познавательное развитие;</a:t>
            </a:r>
          </a:p>
          <a:p>
            <a:pPr lvl="0"/>
            <a:r>
              <a:rPr lang="ru-RU" sz="2200" dirty="0" smtClean="0"/>
              <a:t>речевое развитие;</a:t>
            </a:r>
          </a:p>
          <a:p>
            <a:pPr lvl="0"/>
            <a:r>
              <a:rPr lang="ru-RU" sz="2200" dirty="0" smtClean="0"/>
              <a:t>художественно-эстетическое развитие.</a:t>
            </a:r>
          </a:p>
          <a:p>
            <a:pPr indent="0" algn="ctr">
              <a:buNone/>
            </a:pPr>
            <a:r>
              <a:rPr lang="ru-RU" sz="2200" dirty="0" smtClean="0"/>
              <a:t>В </a:t>
            </a:r>
            <a:r>
              <a:rPr lang="ru-RU" sz="2200" dirty="0" smtClean="0"/>
              <a:t>процессе реализации Программы учитываются общие характеристики возрастного развития детей и задачи развития для каждого возрастного периода, а также особенности речевого развития детей с  нарушением речи.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развития и образования детей (образовательные области)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Целевые ориентиры на этапе завершения освоения АООП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детей с </a:t>
            </a:r>
            <a:r>
              <a:rPr lang="ru-RU" sz="2000" dirty="0" smtClean="0"/>
              <a:t>ТНР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(</a:t>
            </a:r>
            <a:r>
              <a:rPr lang="ru-RU" sz="2000" dirty="0" smtClean="0"/>
              <a:t> в соответствии с ФГОС )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Ребенок обладает сформированной мотивацией к школьному обучению; </a:t>
            </a:r>
          </a:p>
          <a:p>
            <a:r>
              <a:rPr lang="ru-RU" dirty="0" smtClean="0"/>
              <a:t>Ребенок хорошо владеет устной речью, может выражать свои мысли и желания, проявляет инициативу в общении, умеет задавать вопросы, делать умозаключения, знает и умеет пересказывать сказки, рассказывать стихи, составлять рассказы по серии сюжетных картинок или по сюжетной картинке; у него сформированы элементарные навыки звукослогового анализа, что обеспечивает формирование предпосылок грамотности. Правильно произносит звуки (в соответствии с онтогенезом); </a:t>
            </a:r>
          </a:p>
          <a:p>
            <a:r>
              <a:rPr lang="ru-RU" dirty="0" smtClean="0"/>
              <a:t>Ребенок любознателен, склонен наблюдать, экспериментировать; он обладает начальными знаниями о себе, о природном и социальном мире. </a:t>
            </a:r>
          </a:p>
          <a:p>
            <a:r>
              <a:rPr lang="ru-RU" dirty="0" smtClean="0"/>
              <a:t>Ребенок способен к принятию собственных решений с опорой на знания и умения в различных видах деятельности. </a:t>
            </a:r>
          </a:p>
          <a:p>
            <a:r>
              <a:rPr lang="ru-RU" dirty="0" smtClean="0"/>
              <a:t>Ребенок инициативен, самостоятелен в различных видах деятельности, способен выбрать себе занятия и партнеров по совместной деятельности. </a:t>
            </a:r>
          </a:p>
          <a:p>
            <a:r>
              <a:rPr lang="ru-RU" dirty="0" smtClean="0"/>
              <a:t>Ребенок активен, успешно взаимодействует со сверстниками и взрослыми; у ребенка сформировалось положительное отношение к самому себе, окружающим, к различным видам деятельности. </a:t>
            </a:r>
          </a:p>
          <a:p>
            <a:r>
              <a:rPr lang="ru-RU" dirty="0" smtClean="0"/>
              <a:t>Ребенок способен адекватно проявлять свои чувства, умеет радоваться успехам и сопереживать неудачам других, способен договариваться, старается разрешать конфликты. </a:t>
            </a:r>
          </a:p>
          <a:p>
            <a:r>
              <a:rPr lang="ru-RU" dirty="0" smtClean="0"/>
              <a:t>Ребенок обладает чувством собственного достоинства, верой в себя. </a:t>
            </a:r>
          </a:p>
          <a:p>
            <a:r>
              <a:rPr lang="ru-RU" dirty="0" smtClean="0"/>
              <a:t>Ребенок обладает развитым воображением, которое реализует в разных видах деятельности. </a:t>
            </a:r>
          </a:p>
          <a:p>
            <a:r>
              <a:rPr lang="ru-RU" dirty="0" smtClean="0"/>
              <a:t>Ребенок умеет подчиняться правилам и социальным нормам, способен к волевым усилиям. </a:t>
            </a:r>
          </a:p>
          <a:p>
            <a:r>
              <a:rPr lang="ru-RU" dirty="0" smtClean="0"/>
              <a:t>У ребенка развита крупная и мелкая моторика, он подвижен и вынослив, владеет основными движениями, может контролировать свои движения, умеет управлять ими. Целевые ориентиры выступают основаниями преемственности дошкольного и начального общего образования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3492CFD365704AB4E10BAB11442ED9" ma:contentTypeVersion="0" ma:contentTypeDescription="Создание документа." ma:contentTypeScope="" ma:versionID="af94ffd0fab3b0a896d3d460124067e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C5014AF-D2E4-4B89-BE4C-8AFCA157C15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AAE64A3-F6EB-420F-B0C9-F248F281C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13D5E-559E-4BBF-B732-347FC6537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1300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детском саду для детей с ТНР  функционируют следующие возрастные группы: </vt:lpstr>
      <vt:lpstr>Инклюзивное образование дошкольников с ТНР </vt:lpstr>
      <vt:lpstr>Презентация PowerPoint</vt:lpstr>
      <vt:lpstr>Целевые ориентиры на этапе завершения освоения АООП  детей с ТНР     ( в соответствии с ФГОС )  </vt:lpstr>
      <vt:lpstr>Презентация PowerPoint</vt:lpstr>
      <vt:lpstr>Презентация PowerPoint</vt:lpstr>
      <vt:lpstr>Взаимодействие с родителями детей с ТНР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45</cp:revision>
  <dcterms:created xsi:type="dcterms:W3CDTF">2019-05-16T08:48:52Z</dcterms:created>
  <dcterms:modified xsi:type="dcterms:W3CDTF">2022-11-15T09:34:26Z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0x010100CA3492CFD365704AB4E10BAB11442ED9</vt:lpwstr>
  </property>
</Properties>
</file>