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6" r:id="rId10"/>
    <p:sldId id="267" r:id="rId11"/>
    <p:sldId id="261" r:id="rId12"/>
    <p:sldId id="265" r:id="rId13"/>
    <p:sldId id="262" r:id="rId14"/>
    <p:sldId id="263" r:id="rId15"/>
    <p:sldId id="269" r:id="rId16"/>
    <p:sldId id="264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3071810"/>
            <a:ext cx="7286676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Краткая презентация адаптированной основной образовательной программы для детей с тяжелыми нарушениями речи (ТНР)</a:t>
            </a:r>
            <a:endParaRPr lang="ru-RU" sz="3200" b="1" cap="none" spc="0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260648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Муниципальное бюджетное  дошкольное образовательное бюджетное учреждение  Детский сад № 31 городского округа-город Камышин</a:t>
            </a:r>
            <a:endParaRPr lang="ru-RU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214290"/>
            <a:ext cx="7858180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Направления взаимодействия педагогов с семьями дошкольников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42910" y="1643050"/>
            <a:ext cx="800105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‑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аналитическое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изучение семьи, выяснение образовательных потребностей родителей для согласования воспитательных воздействий на ребенка;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‑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коммуникативно-деятельностное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направлено на повышение педагогической культуры родителей; вовлечение родителей в воспитательно-образовательный процесс; создание активной развивающей среды, обеспечивающую единые подходы к развитию личности в семье и детском коллективе;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‑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информационное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пропаганда и популяризация опыта деятельности ДОУ; создание открытого информационного пространства (сайт ДОУ, форум, группы в социальных сетях и др.).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indent="0">
              <a:buNone/>
            </a:pPr>
            <a:r>
              <a:rPr lang="ru-RU" b="1" dirty="0" smtClean="0"/>
              <a:t>Цель </a:t>
            </a:r>
            <a:r>
              <a:rPr lang="ru-RU" dirty="0" smtClean="0"/>
              <a:t>– обеспечение взаимодействия с  семьей, вовлечение родителей в образовательный процесс для формирования у них компетентной педагогической позиции по отношению к собственному ребенку.</a:t>
            </a:r>
          </a:p>
          <a:p>
            <a:pPr indent="0">
              <a:buNone/>
            </a:pPr>
            <a:r>
              <a:rPr lang="ru-RU" dirty="0" smtClean="0"/>
              <a:t>Данная цель реализуется через следующие </a:t>
            </a:r>
            <a:r>
              <a:rPr lang="ru-RU" b="1" dirty="0" smtClean="0"/>
              <a:t>задачи: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‑ выработка у педагогов уважительного отношения к традициям семейного воспитания детей и признания приоритетности родительского права в вопросах воспитания ребенка; </a:t>
            </a:r>
          </a:p>
          <a:p>
            <a:pPr indent="0">
              <a:buNone/>
            </a:pPr>
            <a:r>
              <a:rPr lang="ru-RU" dirty="0" smtClean="0"/>
              <a:t>‑ вовлечение родителей в воспитательно-образовательный процесс; </a:t>
            </a:r>
          </a:p>
          <a:p>
            <a:pPr indent="0">
              <a:buNone/>
            </a:pPr>
            <a:r>
              <a:rPr lang="ru-RU" dirty="0" smtClean="0"/>
              <a:t>‑ внедрение эффективных технологий сотрудничества с родителями, активизация их участия в жизни ДОУ;</a:t>
            </a:r>
          </a:p>
          <a:p>
            <a:pPr indent="0">
              <a:buNone/>
            </a:pPr>
            <a:r>
              <a:rPr lang="ru-RU" dirty="0" smtClean="0"/>
              <a:t>‑ создание активной информационно-развивающей среды, обеспечивающей единые подходы к развитию личности в семье и детском коллективе; </a:t>
            </a:r>
          </a:p>
          <a:p>
            <a:pPr indent="0">
              <a:buNone/>
            </a:pPr>
            <a:r>
              <a:rPr lang="ru-RU" dirty="0" smtClean="0"/>
              <a:t>‑ повышение родительской компетентности в вопросах воспитания и обучения детей.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858180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Цель и задачи взаимодействия педагогов с семьями дошкольников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Взаимодействие с родителями детей с ТНР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55000" lnSpcReduction="20000"/>
          </a:bodyPr>
          <a:lstStyle/>
          <a:p>
            <a:pPr fontAlgn="t"/>
            <a:r>
              <a:rPr lang="ru-RU" dirty="0" smtClean="0"/>
              <a:t>Индивидуальные беседы </a:t>
            </a:r>
          </a:p>
          <a:p>
            <a:pPr fontAlgn="t"/>
            <a:r>
              <a:rPr lang="ru-RU" dirty="0" smtClean="0"/>
              <a:t>Сбор анамнестических данных.</a:t>
            </a:r>
          </a:p>
          <a:p>
            <a:pPr fontAlgn="t"/>
            <a:r>
              <a:rPr lang="ru-RU" dirty="0" smtClean="0"/>
              <a:t>Ознакомительное родительское собрание</a:t>
            </a:r>
          </a:p>
          <a:p>
            <a:pPr fontAlgn="t"/>
            <a:r>
              <a:rPr lang="ru-RU" dirty="0" smtClean="0"/>
              <a:t>       Предоставить общие результаты логопедического обследования.  Раскрыть основные механизмы речевых нарушений. Обосновать необходимость совместной работы в преодолении дефекта.</a:t>
            </a:r>
          </a:p>
          <a:p>
            <a:pPr fontAlgn="t"/>
            <a:r>
              <a:rPr lang="ru-RU" dirty="0" smtClean="0"/>
              <a:t>Консультации</a:t>
            </a:r>
          </a:p>
          <a:p>
            <a:pPr fontAlgn="t"/>
            <a:r>
              <a:rPr lang="ru-RU" dirty="0" smtClean="0"/>
              <a:t>        Познакомить родителей с основными методами и приёмами коррекционной работы. Познакомить родителей с литературой, которая поможет в преодолении речевого дефекта. </a:t>
            </a:r>
          </a:p>
          <a:p>
            <a:pPr fontAlgn="t"/>
            <a:r>
              <a:rPr lang="ru-RU" dirty="0" smtClean="0"/>
              <a:t>Открытое занятие</a:t>
            </a:r>
          </a:p>
          <a:p>
            <a:pPr fontAlgn="t"/>
            <a:r>
              <a:rPr lang="ru-RU" dirty="0" smtClean="0"/>
              <a:t>Продемонстрировать успехи ребёнка в преодолении речевого дефекта.</a:t>
            </a:r>
          </a:p>
          <a:p>
            <a:pPr fontAlgn="t"/>
            <a:r>
              <a:rPr lang="ru-RU" dirty="0" smtClean="0"/>
              <a:t>Совместные досуги</a:t>
            </a:r>
          </a:p>
          <a:p>
            <a:pPr fontAlgn="t"/>
            <a:r>
              <a:rPr lang="ru-RU" dirty="0" smtClean="0"/>
              <a:t>Вовлечение родителей в образовательный процесс дошкольного отделения.</a:t>
            </a:r>
          </a:p>
          <a:p>
            <a:pPr fontAlgn="t"/>
            <a:r>
              <a:rPr lang="ru-RU" dirty="0" smtClean="0"/>
              <a:t>Итоговое родительское собрание</a:t>
            </a:r>
          </a:p>
          <a:p>
            <a:pPr fontAlgn="t"/>
            <a:r>
              <a:rPr lang="ru-RU" dirty="0" smtClean="0"/>
              <a:t>Подвести итоги коррекционной работы за учебный год. Наметить задачи и направления работы на следующий учебный год.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содействует взаимопониманию и сотрудничеству между людьми;</a:t>
            </a:r>
          </a:p>
          <a:p>
            <a:r>
              <a:rPr lang="ru-RU" sz="2200" dirty="0" smtClean="0"/>
              <a:t> способствует реализации прав детей раннего и дошкольного возраста, в том числе, детей с тяжелыми нарушениями речи, на получение доступного и качественного образования;</a:t>
            </a:r>
          </a:p>
          <a:p>
            <a:r>
              <a:rPr lang="ru-RU" sz="2200" dirty="0" smtClean="0"/>
              <a:t> обеспечивает развитие способностей каждого ребенка, формирование и развитие личности ребенка в соответствии с принятыми в семье и обществе духовно-нравственными и </a:t>
            </a:r>
            <a:r>
              <a:rPr lang="ru-RU" sz="2200" dirty="0" err="1" smtClean="0"/>
              <a:t>социокультурными</a:t>
            </a:r>
            <a:r>
              <a:rPr lang="ru-RU" sz="2200" dirty="0" smtClean="0"/>
              <a:t> ценностями в целях интеллектуального, духовно-нравственного, творческого и физического развития человека, удовлетворения его образовательных потребностей и интересов.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85728"/>
            <a:ext cx="764386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Адаптированная основная образовательная программа:</a:t>
            </a:r>
            <a:endParaRPr lang="ru-RU" sz="3200" b="1" cap="none" spc="0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6000" dirty="0" smtClean="0"/>
          </a:p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52736"/>
            <a:ext cx="8229600" cy="52591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разработана :</a:t>
            </a:r>
          </a:p>
          <a:p>
            <a:r>
              <a:rPr lang="ru-RU" sz="1600" dirty="0" smtClean="0"/>
              <a:t>в соответствии с Федеральным государственным образовательным стандартом дошкольного образования;</a:t>
            </a:r>
          </a:p>
          <a:p>
            <a:r>
              <a:rPr lang="ru-RU" sz="1600" dirty="0" smtClean="0"/>
              <a:t>на основе:</a:t>
            </a:r>
          </a:p>
          <a:p>
            <a:pPr lvl="1"/>
            <a:r>
              <a:rPr lang="ru-RU" sz="1600" dirty="0" smtClean="0"/>
              <a:t>проекта примерной адаптированной основной образовательной программы дошкольного образования для детей дошкольного возраста с тяжелыми нарушениями речи;</a:t>
            </a:r>
          </a:p>
          <a:p>
            <a:pPr lvl="1"/>
            <a:r>
              <a:rPr lang="ru-RU" sz="1600" dirty="0" smtClean="0"/>
              <a:t>допущенных и рекомендованных Министерством образования и науки Российской Федерации программ :</a:t>
            </a:r>
          </a:p>
          <a:p>
            <a:pPr lvl="2"/>
            <a:r>
              <a:rPr lang="ru-RU" sz="1600" dirty="0" smtClean="0"/>
              <a:t>Н. Е. </a:t>
            </a:r>
            <a:r>
              <a:rPr lang="ru-RU" sz="1600" dirty="0" err="1" smtClean="0"/>
              <a:t>Веракса</a:t>
            </a:r>
            <a:r>
              <a:rPr lang="ru-RU" sz="1600" dirty="0" smtClean="0"/>
              <a:t>, М. А. Васильева, Т. С. Комарова «От рождения до школы. Общеобразовательная программа дошкольного образования»;</a:t>
            </a:r>
          </a:p>
          <a:p>
            <a:pPr lvl="2"/>
            <a:r>
              <a:rPr lang="ru-RU" sz="1600" dirty="0" smtClean="0"/>
              <a:t>Филичева Т. Б., Туманова Т. В., Чиркина Г. В. «Воспитание и обучение детей дошкольного возраста с общим недоразвитием речи».</a:t>
            </a:r>
          </a:p>
          <a:p>
            <a:pPr lvl="2"/>
            <a:r>
              <a:rPr lang="ru-RU" sz="1600" dirty="0" smtClean="0"/>
              <a:t>Примерной адаптированной основной  образовательной  программой для дошкольников с тяжелыми нарушениями речи Л. Б. Баряева, Т.В. Волосовец, О. П.Гаврилушкина, Г. Г. Голубева и др.; Под. ред. проф. Л. В. Лопатиной.</a:t>
            </a:r>
          </a:p>
          <a:p>
            <a:pPr lvl="1"/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14290"/>
            <a:ext cx="7858180" cy="95410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Адаптированная основная образовательная программа (далее ‑ АООП)</a:t>
            </a:r>
            <a:endParaRPr lang="ru-RU" sz="28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определяет содержание и организацию образовательного процесса в ДОУ для детей дошкольного возраста с ТНР в двух возрастных периодах (от 5 до 7(8) лет);</a:t>
            </a:r>
          </a:p>
          <a:p>
            <a:r>
              <a:rPr lang="ru-RU" sz="2200" dirty="0" smtClean="0"/>
              <a:t>обеспечивает построение целостного педагогического процесса, направленного на полноценное всестороннее развитие ребенка, коррекцию недостатков в физическом и психическом развитии;</a:t>
            </a:r>
          </a:p>
          <a:p>
            <a:r>
              <a:rPr lang="ru-RU" sz="2200" dirty="0" smtClean="0"/>
              <a:t>предусматривает решение программных образовательных задач в совместной деятельности взрослого и детей и самостоятельной деятельности дошкольников .</a:t>
            </a:r>
          </a:p>
          <a:p>
            <a:endParaRPr lang="ru-RU" sz="24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71480"/>
            <a:ext cx="750099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АООП: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1357298"/>
            <a:ext cx="6115064" cy="5072098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Федеральный закон от 29 декабря 2012 г. № 273-ФЗ (ред. от 31.12.2014, с </a:t>
            </a:r>
            <a:r>
              <a:rPr lang="ru-RU" sz="2400" dirty="0" err="1" smtClean="0"/>
              <a:t>изм</a:t>
            </a:r>
            <a:r>
              <a:rPr lang="ru-RU" sz="2400" dirty="0" smtClean="0"/>
              <a:t>. от 02.05.2015) «Об образовании в Российской Федерации».</a:t>
            </a:r>
          </a:p>
          <a:p>
            <a:pPr lvl="0"/>
            <a:r>
              <a:rPr lang="ru-RU" sz="2400" dirty="0" smtClean="0"/>
              <a:t>Федеральный государственный образовательный стандарт дошкольного образования. (Зарегистрирован приказом Минюста России 14 ноября 2013г., регистрационный № 30384; утвержден приказом Министерства образования и науки РФ от 17 октября 2013 года № 1155).  </a:t>
            </a:r>
          </a:p>
          <a:p>
            <a:pPr lvl="0"/>
            <a:r>
              <a:rPr lang="ru-RU" sz="2400" dirty="0" err="1" smtClean="0"/>
              <a:t>СанПиН</a:t>
            </a:r>
            <a:r>
              <a:rPr lang="ru-RU" sz="2400" dirty="0" smtClean="0"/>
              <a:t> 2.4.1.3049-13 от 15 мая 2013 года №26 «Санитарно-эпидемиологические требования к устройству, содержанию и ДОУ режима работы дошкольных образовательных организаций» (с изменениями на 27 августа 2015 года).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57166"/>
            <a:ext cx="678661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Нормативно-правовая база АООП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357298"/>
            <a:ext cx="6858048" cy="5286412"/>
          </a:xfrm>
        </p:spPr>
        <p:txBody>
          <a:bodyPr>
            <a:normAutofit fontScale="47500" lnSpcReduction="20000"/>
          </a:bodyPr>
          <a:lstStyle/>
          <a:p>
            <a:pPr indent="0">
              <a:buNone/>
            </a:pPr>
            <a:endParaRPr lang="ru-RU" sz="3600" dirty="0" smtClean="0"/>
          </a:p>
          <a:p>
            <a:pPr indent="0">
              <a:buNone/>
            </a:pPr>
            <a:r>
              <a:rPr lang="ru-RU" sz="3600" dirty="0" smtClean="0"/>
              <a:t>‑ реализация адаптированной основной образовательной программы; </a:t>
            </a:r>
          </a:p>
          <a:p>
            <a:pPr indent="0">
              <a:buNone/>
            </a:pPr>
            <a:r>
              <a:rPr lang="ru-RU" sz="3600" dirty="0" smtClean="0"/>
              <a:t>‑ коррекция недостатков психофизического развития детей с ТНР; </a:t>
            </a:r>
          </a:p>
          <a:p>
            <a:pPr indent="0">
              <a:buNone/>
            </a:pPr>
            <a:r>
              <a:rPr lang="ru-RU" sz="3600" dirty="0" smtClean="0"/>
              <a:t>‑ охрана и укрепление физического и психического развития детей с ТНР, в том числе их эмоционального благополучия; </a:t>
            </a:r>
          </a:p>
          <a:p>
            <a:pPr indent="0">
              <a:buNone/>
            </a:pPr>
            <a:r>
              <a:rPr lang="ru-RU" sz="3600" dirty="0" smtClean="0"/>
              <a:t>‑ обеспечение равных возможностей для полноценного развития ребенка с ТНР в период дошкольного детства; </a:t>
            </a:r>
          </a:p>
          <a:p>
            <a:pPr indent="0">
              <a:buNone/>
            </a:pPr>
            <a:r>
              <a:rPr lang="ru-RU" sz="3600" dirty="0" smtClean="0"/>
              <a:t>‑ создание благоприятных условий развития в соответствии с их возрастными, психофизическими и индивидуальными особенностями; </a:t>
            </a:r>
          </a:p>
          <a:p>
            <a:pPr indent="0">
              <a:buNone/>
            </a:pPr>
            <a:r>
              <a:rPr lang="ru-RU" sz="3600" dirty="0" smtClean="0"/>
              <a:t>‑ объединение обучения и воспитания в целостный образовательный процесс на основе духовно-нравственных и </a:t>
            </a:r>
            <a:r>
              <a:rPr lang="ru-RU" sz="3600" dirty="0" err="1" smtClean="0"/>
              <a:t>социокультурных</a:t>
            </a:r>
            <a:r>
              <a:rPr lang="ru-RU" sz="3600" dirty="0" smtClean="0"/>
              <a:t> ценностей; </a:t>
            </a:r>
          </a:p>
          <a:p>
            <a:pPr indent="0">
              <a:buNone/>
            </a:pPr>
            <a:r>
              <a:rPr lang="ru-RU" sz="3600" dirty="0" smtClean="0"/>
              <a:t>‑ формирование общей культуры личности детей с ТНР; </a:t>
            </a:r>
          </a:p>
          <a:p>
            <a:pPr indent="0">
              <a:buNone/>
            </a:pPr>
            <a:r>
              <a:rPr lang="ru-RU" sz="3600" dirty="0" smtClean="0"/>
              <a:t>‑ формирование </a:t>
            </a:r>
            <a:r>
              <a:rPr lang="ru-RU" sz="3600" dirty="0" err="1" smtClean="0"/>
              <a:t>социокультурной</a:t>
            </a:r>
            <a:r>
              <a:rPr lang="ru-RU" sz="3600" dirty="0" smtClean="0"/>
              <a:t> среды; </a:t>
            </a:r>
          </a:p>
          <a:p>
            <a:pPr indent="0">
              <a:buNone/>
            </a:pPr>
            <a:r>
              <a:rPr lang="ru-RU" sz="3600" dirty="0" smtClean="0"/>
              <a:t>‑ обеспечение психолого-педагогической поддержки семьи и повышение компетентности родителей (законных представителей); </a:t>
            </a:r>
          </a:p>
          <a:p>
            <a:pPr indent="0">
              <a:buNone/>
            </a:pPr>
            <a:r>
              <a:rPr lang="ru-RU" sz="3600" dirty="0" smtClean="0"/>
              <a:t>‑ обеспечение преемственности целей, задач и содержания дошкольного общего и начального общего образования.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285728"/>
            <a:ext cx="6643734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АООП направлена на решение широкого спектра задач: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детском саду для детей с ТНР  функционируют следующие возрастные группы: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группы старшего дошкольного возраста (от 5 до 6 лет) компенсирующей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направленности для детей с ТНР;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группы возраста старшего дошкольного (от 6 до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7(8)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лет) компенсирующей направленности для детей с ТНР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Инклюзивное образование дошкольников с ТНР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Законом РФ и Федеральным государственным образовательным стандартом дошкольного образования, квалифицированная коррекция звукопроизношения и психического развития детей с ТНР может осуществляться в форме </a:t>
            </a: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инклюзивного образования.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Таким образом, дети с ТНР могут посещать </a:t>
            </a: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группы комбинированной направленности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детей с ТНР. Для коррекционной работы </a:t>
            </a: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детьми с ТНР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осваивающими ООП ДО </a:t>
            </a: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совместно с другими детьми,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группах комбинированной направленности для детей с ТНР, создаются условия в соответствии с перечнем и планом реализации индивидуально ориентированных коррекционных мероприятий, которые обеспечивают удовлетворение особых образовательных потребностей детей с ТНР.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200" dirty="0" smtClean="0"/>
              <a:t>физическое развитие;</a:t>
            </a:r>
          </a:p>
          <a:p>
            <a:pPr lvl="0"/>
            <a:r>
              <a:rPr lang="ru-RU" sz="2200" dirty="0" smtClean="0"/>
              <a:t>социально-коммуникативное развитие;</a:t>
            </a:r>
          </a:p>
          <a:p>
            <a:pPr lvl="0"/>
            <a:r>
              <a:rPr lang="ru-RU" sz="2200" dirty="0" smtClean="0"/>
              <a:t>познавательное развитие;</a:t>
            </a:r>
          </a:p>
          <a:p>
            <a:pPr lvl="0"/>
            <a:r>
              <a:rPr lang="ru-RU" sz="2200" dirty="0" smtClean="0"/>
              <a:t>речевое развитие;</a:t>
            </a:r>
          </a:p>
          <a:p>
            <a:pPr lvl="0"/>
            <a:r>
              <a:rPr lang="ru-RU" sz="2200" dirty="0" smtClean="0"/>
              <a:t>художественно-эстетическое развитие.</a:t>
            </a:r>
          </a:p>
          <a:p>
            <a:pPr indent="0" algn="ctr">
              <a:buNone/>
            </a:pPr>
            <a:endParaRPr lang="ru-RU" sz="2200" dirty="0" smtClean="0"/>
          </a:p>
          <a:p>
            <a:pPr indent="0" algn="ctr">
              <a:buNone/>
            </a:pPr>
            <a:r>
              <a:rPr lang="ru-RU" sz="2200" dirty="0" smtClean="0"/>
              <a:t>В процессе реализации Программы учитываются общие характеристики возрастного развития детей и задачи развития для каждого возрастного периода, а также особенности речевого развития детей с  нарушением речи. 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858180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Направления развития и образования детей (образовательные области)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Целевые ориентиры на этапе завершения освоения АООП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детей с ТНР</a:t>
            </a:r>
            <a:br>
              <a:rPr lang="ru-RU" sz="2000" dirty="0" smtClean="0"/>
            </a:br>
            <a:r>
              <a:rPr lang="ru-RU" sz="2000" b="1" dirty="0" smtClean="0"/>
              <a:t> (</a:t>
            </a:r>
            <a:r>
              <a:rPr lang="ru-RU" sz="2000" dirty="0" smtClean="0"/>
              <a:t> в соответствии с ФГОС )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Ребенок обладает сформированной мотивацией к школьному обучению; </a:t>
            </a:r>
          </a:p>
          <a:p>
            <a:r>
              <a:rPr lang="ru-RU" dirty="0" smtClean="0"/>
              <a:t>Ребенок хорошо владеет устной речью, может выражать свои мысли и желания, проявляет инициативу в общении, умеет задавать вопросы, делать умозаключения, знает и умеет пересказывать сказки, рассказывать стихи, составлять рассказы по серии сюжетных картинок или по сюжетной картинке; у него сформированы элементарные навыки звукослогового анализа, что обеспечивает формирование предпосылок грамотности. Правильно произносит звуки (в соответствии с онтогенезом); </a:t>
            </a:r>
          </a:p>
          <a:p>
            <a:r>
              <a:rPr lang="ru-RU" dirty="0" smtClean="0"/>
              <a:t>Ребенок любознателен, склонен наблюдать, экспериментировать; он обладает начальными знаниями о себе, о природном и социальном мире. </a:t>
            </a:r>
          </a:p>
          <a:p>
            <a:r>
              <a:rPr lang="ru-RU" dirty="0" smtClean="0"/>
              <a:t>Ребенок способен к принятию собственных решений с опорой на знания и умения в различных видах деятельности. </a:t>
            </a:r>
          </a:p>
          <a:p>
            <a:r>
              <a:rPr lang="ru-RU" dirty="0" smtClean="0"/>
              <a:t>Ребенок инициативен, самостоятелен в различных видах деятельности, способен выбрать себе занятия и партнеров по совместной деятельности. </a:t>
            </a:r>
          </a:p>
          <a:p>
            <a:r>
              <a:rPr lang="ru-RU" dirty="0" smtClean="0"/>
              <a:t>Ребенок активен, успешно взаимодействует со сверстниками и взрослыми; у ребенка сформировалось положительное отношение к самому себе, окружающим, к различным видам деятельности. </a:t>
            </a:r>
          </a:p>
          <a:p>
            <a:r>
              <a:rPr lang="ru-RU" dirty="0" smtClean="0"/>
              <a:t>Ребенок способен адекватно проявлять свои чувства, умеет радоваться успехам и сопереживать неудачам других, способен договариваться, старается разрешать конфликты. </a:t>
            </a:r>
          </a:p>
          <a:p>
            <a:r>
              <a:rPr lang="ru-RU" dirty="0" smtClean="0"/>
              <a:t>Ребенок обладает чувством собственного достоинства, верой в себя. </a:t>
            </a:r>
          </a:p>
          <a:p>
            <a:r>
              <a:rPr lang="ru-RU" dirty="0" smtClean="0"/>
              <a:t>Ребенок обладает развитым воображением, которое реализует в разных видах деятельности. </a:t>
            </a:r>
          </a:p>
          <a:p>
            <a:r>
              <a:rPr lang="ru-RU" dirty="0" smtClean="0"/>
              <a:t>Ребенок умеет подчиняться правилам и социальным нормам, способен к волевым усилиям. </a:t>
            </a:r>
          </a:p>
          <a:p>
            <a:r>
              <a:rPr lang="ru-RU" dirty="0" smtClean="0"/>
              <a:t>У ребенка развита крупная и мелкая моторика, он подвижен и вынослив, владеет основными движениями, может контролировать свои движения, умеет управлять ими. Целевые ориентиры выступают основаниями преемственности дошкольного и начального общего образования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A3492CFD365704AB4E10BAB11442ED9" ma:contentTypeVersion="0" ma:contentTypeDescription="Создание документа." ma:contentTypeScope="" ma:versionID="af94ffd0fab3b0a896d3d460124067e1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A513D5E-559E-4BBF-B732-347FC6537C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AAE64A3-F6EB-420F-B0C9-F248F281CA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5014AF-D2E4-4B89-BE4C-8AFCA157C156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1281</Words>
  <Application>Microsoft Office PowerPoint</Application>
  <PresentationFormat>Экран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В детском саду для детей с ТНР  функционируют следующие возрастные группы: </vt:lpstr>
      <vt:lpstr>Инклюзивное образование дошкольников с ТНР </vt:lpstr>
      <vt:lpstr>Слайд 8</vt:lpstr>
      <vt:lpstr>Целевые ориентиры на этапе завершения освоения АООП  детей с ТНР  ( в соответствии с ФГОС )  </vt:lpstr>
      <vt:lpstr>Слайд 10</vt:lpstr>
      <vt:lpstr>Слайд 11</vt:lpstr>
      <vt:lpstr>Взаимодействие с родителями детей с ТНР 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Сергей2</cp:lastModifiedBy>
  <cp:revision>37</cp:revision>
  <dcterms:created xsi:type="dcterms:W3CDTF">2019-05-16T08:48:52Z</dcterms:created>
  <dcterms:modified xsi:type="dcterms:W3CDTF">2020-11-11T14:30:52Z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0x010100CA3492CFD365704AB4E10BAB11442ED9</vt:lpwstr>
  </property>
</Properties>
</file>