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70" r:id="rId3"/>
    <p:sldId id="267" r:id="rId4"/>
    <p:sldId id="259" r:id="rId5"/>
    <p:sldId id="296" r:id="rId6"/>
    <p:sldId id="271" r:id="rId7"/>
    <p:sldId id="277" r:id="rId8"/>
    <p:sldId id="273" r:id="rId9"/>
    <p:sldId id="278" r:id="rId10"/>
    <p:sldId id="272" r:id="rId11"/>
    <p:sldId id="283" r:id="rId12"/>
    <p:sldId id="279" r:id="rId13"/>
    <p:sldId id="284" r:id="rId14"/>
    <p:sldId id="282" r:id="rId15"/>
    <p:sldId id="285" r:id="rId16"/>
    <p:sldId id="286" r:id="rId17"/>
    <p:sldId id="287" r:id="rId18"/>
    <p:sldId id="295" r:id="rId19"/>
    <p:sldId id="288" r:id="rId20"/>
    <p:sldId id="289" r:id="rId21"/>
    <p:sldId id="292" r:id="rId22"/>
    <p:sldId id="293" r:id="rId23"/>
    <p:sldId id="294" r:id="rId24"/>
    <p:sldId id="291" r:id="rId25"/>
    <p:sldId id="290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mailto:kam_ds31@volgane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UL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28628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2C0F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Камышин</a:t>
            </a: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71604" y="571480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31 городского округа-город Камышин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Целевые ориентиры образования в младенческом и раннем возрасте: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572560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Стремится к общению со взрослыми и активно </a:t>
            </a:r>
            <a:r>
              <a:rPr lang="ru-RU" sz="1000" b="1" dirty="0" smtClean="0"/>
              <a:t>подражает</a:t>
            </a:r>
            <a:r>
              <a:rPr lang="ru-RU" sz="1200" b="1" dirty="0" smtClean="0"/>
              <a:t>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52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Целевые ориентиры </a:t>
            </a:r>
            <a:br>
              <a:rPr lang="ru-RU" sz="2200" b="1" i="1" dirty="0" smtClean="0"/>
            </a:br>
            <a:r>
              <a:rPr lang="ru-RU" sz="2200" b="1" i="1" dirty="0" smtClean="0"/>
              <a:t>на этапе завершения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01122" cy="578647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pPr algn="ctr"/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72494" cy="6143668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700" b="1" dirty="0" err="1" smtClean="0"/>
              <a:t>гендерные</a:t>
            </a:r>
            <a:r>
              <a:rPr lang="ru-RU" sz="2700" b="1" dirty="0" smtClean="0"/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Содержательный раздел: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Содержательный раздел 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/>
              <a:t> В него входит: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/>
              <a:t>- описание 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dirty="0" smtClean="0"/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/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/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43213" y="1844675"/>
            <a:ext cx="338455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00628" y="4786322"/>
            <a:ext cx="2714644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Художественно-</a:t>
            </a:r>
          </a:p>
          <a:p>
            <a:pPr algn="ctr"/>
            <a:r>
              <a:rPr lang="ru-RU" sz="2400" b="1" dirty="0"/>
              <a:t>эстетическое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143504" y="3071810"/>
            <a:ext cx="3446469" cy="121444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Познавательное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857356" y="4714884"/>
            <a:ext cx="2592388" cy="12858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Речевое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3071810"/>
            <a:ext cx="3357586" cy="122079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Социально-</a:t>
            </a:r>
          </a:p>
          <a:p>
            <a:pPr algn="ctr"/>
            <a:r>
              <a:rPr lang="ru-RU" sz="2400" b="1" dirty="0"/>
              <a:t>коммуникативное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</p:cNvCxnSpPr>
          <p:nvPr/>
        </p:nvCxnSpPr>
        <p:spPr bwMode="auto">
          <a:xfrm rot="10800000" flipV="1">
            <a:off x="1851122" y="2204244"/>
            <a:ext cx="878700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6227763" y="2204244"/>
            <a:ext cx="638976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2035951" y="4321975"/>
            <a:ext cx="428628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4429124" y="5286388"/>
            <a:ext cx="571504" cy="1119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6858016" y="4286256"/>
            <a:ext cx="571504" cy="5000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«ФИЗИЧЕСКОЕ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54292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/>
              <a:t>Основная цель:</a:t>
            </a:r>
            <a:endParaRPr lang="ru-RU" dirty="0" smtClean="0"/>
          </a:p>
          <a:p>
            <a:pPr algn="just"/>
            <a:r>
              <a:rPr lang="ru-RU" dirty="0" smtClean="0"/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just"/>
            <a:r>
              <a:rPr lang="ru-RU" b="1" dirty="0" smtClean="0"/>
              <a:t>Задачи физического развития: </a:t>
            </a:r>
            <a:endParaRPr lang="ru-RU" dirty="0" smtClean="0"/>
          </a:p>
          <a:p>
            <a:pPr algn="just"/>
            <a:r>
              <a:rPr lang="ru-RU" b="1" i="1" dirty="0" smtClean="0"/>
              <a:t>Оздоровительные: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b="1" i="1" dirty="0" smtClean="0"/>
              <a:t>Образовательные: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b="1" i="1" dirty="0" smtClean="0"/>
              <a:t>Воспитательные: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/>
            <a:r>
              <a:rPr lang="ru-RU" b="1" dirty="0" smtClean="0"/>
              <a:t>Основные направления работы по физическому развитию детей в дошкольном учреждении:</a:t>
            </a:r>
            <a:endParaRPr lang="ru-RU" dirty="0" smtClean="0"/>
          </a:p>
          <a:p>
            <a:pPr algn="just"/>
            <a:r>
              <a:rPr lang="ru-RU" dirty="0" smtClean="0"/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dirty="0" smtClean="0"/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dirty="0" smtClean="0"/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</a:t>
            </a:r>
          </a:p>
          <a:p>
            <a:pPr algn="just"/>
            <a:r>
              <a:rPr lang="ru-RU" dirty="0" smtClean="0"/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dirty="0" smtClean="0"/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материалы из интернета\разное\анимашки\п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42852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471" y="260648"/>
            <a:ext cx="885828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«СОЦИАЛЬНО-КОММУНИКАТИВНОЕ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901014" cy="504521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позитивная социализация детей дошкольного возраста; приобщение детей к </a:t>
            </a:r>
            <a:r>
              <a:rPr lang="ru-RU" sz="1200" dirty="0" err="1" smtClean="0"/>
              <a:t>социокультурным</a:t>
            </a:r>
            <a:r>
              <a:rPr lang="ru-RU" sz="1200" dirty="0" smtClean="0"/>
              <a:t> нормам, традициям семьи, общества и государства; формирование основ безопасности.</a:t>
            </a:r>
          </a:p>
          <a:p>
            <a:pPr algn="just"/>
            <a:r>
              <a:rPr lang="ru-RU" sz="1200" b="1" dirty="0" smtClean="0"/>
              <a:t>Задачи социально-коммуникативного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200" dirty="0" smtClean="0"/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200" dirty="0" smtClean="0"/>
              <a:t>Становление самостоятельности, целенаправленности и </a:t>
            </a:r>
            <a:r>
              <a:rPr lang="ru-RU" sz="1200" dirty="0" err="1" smtClean="0"/>
              <a:t>саморегуляции</a:t>
            </a:r>
            <a:r>
              <a:rPr lang="ru-RU" sz="1200" dirty="0" smtClean="0"/>
              <a:t> собственных действий</a:t>
            </a:r>
          </a:p>
          <a:p>
            <a:pPr algn="just"/>
            <a:r>
              <a:rPr lang="ru-RU" sz="1200" dirty="0" smtClean="0"/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200" dirty="0" smtClean="0"/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200" dirty="0" smtClean="0"/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200" dirty="0" smtClean="0"/>
              <a:t>Формирование основ безопасного поведения в быту, в социуме, природе</a:t>
            </a:r>
          </a:p>
          <a:p>
            <a:pPr algn="just"/>
            <a:r>
              <a:rPr lang="ru-RU" sz="1200" b="1" dirty="0" smtClean="0"/>
              <a:t>Основные направления работы по социально-коммуникативному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Социализация, развитие общения, нравственное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Ребёнок в семье и сообществе, патриотическое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Самообслуживание, самостоятельность, трудовое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основ безопасности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143512"/>
            <a:ext cx="2065572" cy="1314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«РЕЧЕВОЕ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 </a:t>
            </a:r>
            <a:r>
              <a:rPr lang="ru-RU" sz="1200" dirty="0" smtClean="0"/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algn="just"/>
            <a:r>
              <a:rPr lang="ru-RU" sz="1200" b="1" dirty="0" smtClean="0"/>
              <a:t>Задачи речевого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Владение речью как средством общения и культуры</a:t>
            </a:r>
          </a:p>
          <a:p>
            <a:pPr algn="just"/>
            <a:r>
              <a:rPr lang="ru-RU" sz="1200" dirty="0" smtClean="0"/>
              <a:t>Обогащение активного словаря</a:t>
            </a:r>
          </a:p>
          <a:p>
            <a:pPr algn="just"/>
            <a:r>
              <a:rPr lang="ru-RU" sz="1200" dirty="0" smtClean="0"/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200" dirty="0" smtClean="0"/>
              <a:t>Развитие речевого творчества</a:t>
            </a:r>
          </a:p>
          <a:p>
            <a:pPr algn="just"/>
            <a:r>
              <a:rPr lang="ru-RU" sz="1200" dirty="0" smtClean="0"/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200" dirty="0" smtClean="0"/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200" dirty="0" smtClean="0"/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/>
            <a:r>
              <a:rPr lang="ru-RU" sz="1200" b="1" dirty="0" smtClean="0"/>
              <a:t>Основные направления работы по развитию речи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словаря</a:t>
            </a:r>
            <a:r>
              <a:rPr lang="ru-RU" sz="1200" dirty="0" smtClean="0"/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200" i="1" dirty="0" smtClean="0"/>
              <a:t>Воспитание звуковой культуры речи</a:t>
            </a:r>
            <a:r>
              <a:rPr lang="ru-RU" sz="1200" dirty="0" smtClean="0"/>
              <a:t> (развитие восприятия звуков родной речи и произношения)</a:t>
            </a:r>
          </a:p>
          <a:p>
            <a:pPr algn="just"/>
            <a:r>
              <a:rPr lang="ru-RU" sz="1200" i="1" dirty="0" smtClean="0"/>
              <a:t>Воспитание интереса и любви к чтению, развитие литературной речи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связной речи</a:t>
            </a:r>
            <a:r>
              <a:rPr lang="ru-RU" sz="1200" dirty="0" smtClean="0"/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200" i="1" dirty="0" smtClean="0"/>
              <a:t>Практическое овладение воспитанниками нормами речи </a:t>
            </a:r>
            <a:r>
              <a:rPr lang="ru-RU" sz="1200" dirty="0" smtClean="0"/>
              <a:t>(способствование развитию речи как средства общения)</a:t>
            </a:r>
          </a:p>
          <a:p>
            <a:pPr algn="just"/>
            <a:r>
              <a:rPr lang="ru-RU" sz="1200" i="1" dirty="0" smtClean="0"/>
              <a:t>Формирование грамматического строя речи</a:t>
            </a:r>
            <a:r>
              <a:rPr lang="ru-RU" sz="1200" dirty="0" smtClean="0"/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200" dirty="0" smtClean="0"/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материалы из интернета\разное\анимашки\574a61436c4d46c39fe790e1290422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285876" cy="878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коррекционно-логопедической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 компенсирующей направленности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Коррекционно</a:t>
            </a:r>
            <a:r>
              <a:rPr lang="ru-RU" dirty="0"/>
              <a:t> - развивающая психолого-педагогическая работа </a:t>
            </a:r>
            <a:r>
              <a:rPr lang="ru-RU" dirty="0" smtClean="0"/>
              <a:t>направлена </a:t>
            </a:r>
            <a:r>
              <a:rPr lang="ru-RU" dirty="0"/>
              <a:t>на:</a:t>
            </a:r>
          </a:p>
          <a:p>
            <a:r>
              <a:rPr lang="ru-RU" dirty="0"/>
              <a:t>1) преодоление нарушений развития различных категорий детей с нарушениями речи, оказание им квалифицированной помощи в освоении «Программы»;</a:t>
            </a:r>
          </a:p>
          <a:p>
            <a:r>
              <a:rPr lang="ru-RU" dirty="0"/>
              <a:t>2) достижение каждым ребёнком уровня речевого развития, соответствующего возрастным нормам,  предупреждение возможных трудностей в усвоении школьных знаний, обусловленных речевым недоразвитием,  и обеспечивающим его социальную адаптацию и интеграцию в обществе.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7559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ОБРАЗОВАТЕЛЬНАЯ ОБЛАСТЬ «ПОЗНАВАТЕЛЬНОЕ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043890" cy="4973778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/>
            <a:r>
              <a:rPr lang="ru-RU" sz="1200" b="1" dirty="0" smtClean="0"/>
              <a:t>Задачи познавательного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200" dirty="0" smtClean="0"/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200" dirty="0" smtClean="0"/>
              <a:t>Развитие воображения и творческой активности</a:t>
            </a:r>
          </a:p>
          <a:p>
            <a:pPr algn="just"/>
            <a:r>
              <a:rPr lang="ru-RU" sz="1200" dirty="0" smtClean="0"/>
              <a:t>Формирование первичных представлений о себе, других людях</a:t>
            </a:r>
          </a:p>
          <a:p>
            <a:pPr algn="just"/>
            <a:r>
              <a:rPr lang="ru-RU" sz="1200" dirty="0" smtClean="0"/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200" dirty="0" smtClean="0"/>
              <a:t>Формирование первичных представлений о малой Родине и Отечестве, представлений о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200" dirty="0" smtClean="0"/>
              <a:t>Формирование первичных представлений об особенностях природы</a:t>
            </a:r>
          </a:p>
          <a:p>
            <a:pPr algn="just"/>
            <a:r>
              <a:rPr lang="ru-RU" sz="1200" b="1" dirty="0" smtClean="0"/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познавательно-исследовательской деятельности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</a:t>
            </a:r>
            <a:r>
              <a:rPr lang="ru-RU" sz="1200" i="1" dirty="0" err="1" smtClean="0"/>
              <a:t>социокультурным</a:t>
            </a:r>
            <a:r>
              <a:rPr lang="ru-RU" sz="1200" i="1" dirty="0" smtClean="0"/>
              <a:t> ценностям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элементарных математических представлений</a:t>
            </a:r>
            <a:endParaRPr lang="ru-RU" sz="1200" dirty="0" smtClean="0"/>
          </a:p>
          <a:p>
            <a:pPr algn="just"/>
            <a:r>
              <a:rPr lang="ru-RU" sz="1200" i="1" dirty="0" smtClean="0"/>
              <a:t>Ознакомление с миром природы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285878" cy="1285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643470" cy="5214974"/>
          </a:xfrm>
        </p:spPr>
        <p:txBody>
          <a:bodyPr>
            <a:noAutofit/>
          </a:bodyPr>
          <a:lstStyle/>
          <a:p>
            <a:pPr algn="r"/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000" dirty="0" smtClean="0"/>
              <a:t>Полное название: </a:t>
            </a:r>
            <a:r>
              <a:rPr lang="ru-RU" sz="2000" b="1" dirty="0" smtClean="0"/>
              <a:t>Основная образовательная программа дошкольного образования: муниципального бюджетного дошкольного образовательного учреждения детский сад № 31 </a:t>
            </a:r>
            <a:br>
              <a:rPr lang="ru-RU" sz="2000" b="1" dirty="0" smtClean="0"/>
            </a:br>
            <a:r>
              <a:rPr lang="ru-RU" sz="2000" dirty="0" smtClean="0"/>
              <a:t>Сокращённое название: </a:t>
            </a:r>
            <a:br>
              <a:rPr lang="ru-RU" sz="2000" dirty="0" smtClean="0"/>
            </a:br>
            <a:r>
              <a:rPr lang="ru-RU" sz="2000" b="1" dirty="0" smtClean="0"/>
              <a:t>ООП ДОО </a:t>
            </a:r>
            <a:br>
              <a:rPr lang="ru-RU" sz="2000" b="1" dirty="0" smtClean="0"/>
            </a:br>
            <a:r>
              <a:rPr lang="ru-RU" sz="2000" dirty="0" smtClean="0"/>
              <a:t>Срок реализации: </a:t>
            </a:r>
            <a:br>
              <a:rPr lang="ru-RU" sz="2000" dirty="0" smtClean="0"/>
            </a:br>
            <a:r>
              <a:rPr lang="ru-RU" sz="2000" b="1" dirty="0" smtClean="0"/>
              <a:t>2021-2022учебный год.</a:t>
            </a:r>
            <a:br>
              <a:rPr lang="ru-RU" sz="2000" b="1" dirty="0" smtClean="0"/>
            </a:br>
            <a:r>
              <a:rPr lang="ru-RU" sz="2000" b="1" dirty="0" smtClean="0"/>
              <a:t>Ориентирована на детей в возрасте от 2 мес. до 8 лет.</a:t>
            </a:r>
            <a:br>
              <a:rPr lang="ru-RU" sz="2000" b="1" dirty="0" smtClean="0"/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620688"/>
            <a:ext cx="7704856" cy="585326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36319"/>
              </p:ext>
            </p:extLst>
          </p:nvPr>
        </p:nvGraphicFramePr>
        <p:xfrm>
          <a:off x="539552" y="908720"/>
          <a:ext cx="3384376" cy="456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49" imgH="8020004" progId="Acrobat.Document.DC">
                  <p:embed/>
                </p:oleObj>
              </mc:Choice>
              <mc:Fallback>
                <p:oleObj name="Acrobat Document" r:id="rId3" imgW="5667149" imgH="80200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908720"/>
                        <a:ext cx="3384376" cy="456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«ХУДОЖЕСТВЕННО-ЭСТЕТИЧЕСКОЕ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/>
            <a:r>
              <a:rPr lang="ru-RU" sz="1200" b="1" dirty="0" smtClean="0"/>
              <a:t>Задачи художественно-эстетического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200" dirty="0" smtClean="0"/>
              <a:t>Становление эстетического отношения к окружающему миру</a:t>
            </a:r>
          </a:p>
          <a:p>
            <a:pPr algn="just"/>
            <a:r>
              <a:rPr lang="ru-RU" sz="1200" dirty="0" smtClean="0"/>
              <a:t>Формирование элементарных представлений о видах искусства</a:t>
            </a:r>
          </a:p>
          <a:p>
            <a:pPr algn="just"/>
            <a:r>
              <a:rPr lang="ru-RU" sz="1200" dirty="0" smtClean="0"/>
              <a:t>Восприятие музыки</a:t>
            </a:r>
          </a:p>
          <a:p>
            <a:pPr algn="just"/>
            <a:r>
              <a:rPr lang="ru-RU" sz="1200" dirty="0" smtClean="0"/>
              <a:t> Восприятие художественной литературы, фольклора</a:t>
            </a:r>
          </a:p>
          <a:p>
            <a:pPr algn="just"/>
            <a:r>
              <a:rPr lang="ru-RU" sz="1200" dirty="0" smtClean="0"/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2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r>
              <a:rPr lang="ru-RU" sz="1200" b="1" dirty="0" smtClean="0"/>
              <a:t>Основные направления работы по художественно-эстетическому развитию </a:t>
            </a:r>
            <a:endParaRPr lang="ru-RU" sz="1200" dirty="0" smtClean="0"/>
          </a:p>
          <a:p>
            <a:pPr algn="just"/>
            <a:r>
              <a:rPr lang="ru-RU" sz="1200" b="1" dirty="0" smtClean="0"/>
              <a:t>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искусству</a:t>
            </a:r>
            <a:endParaRPr lang="ru-RU" sz="1200" dirty="0" smtClean="0"/>
          </a:p>
          <a:p>
            <a:pPr algn="just"/>
            <a:r>
              <a:rPr lang="ru-RU" sz="1200" i="1" dirty="0" smtClean="0"/>
              <a:t>Изобразительная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Конструктивно-модельная 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Музыкальная  деятельность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9" name="Picture 3" descr="C:\Documents and Settings\Администратор\Рабочий стол\материалы из интернета\разное\анимашки\b361b7018a1d01b9f42104e7c99c4a9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14950"/>
            <a:ext cx="1071570" cy="1176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700251" y="1507848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428596" y="221455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714348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34747" y="144685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428596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428596" y="537321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14414" y="392906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00100" y="545103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вариативной части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4348" y="1500174"/>
            <a:ext cx="400052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1. РЕГИОНАЛЬНЫЙ </a:t>
            </a:r>
          </a:p>
          <a:p>
            <a:pPr algn="ctr"/>
            <a:r>
              <a:rPr lang="ru-RU" sz="2400" b="1" dirty="0" smtClean="0"/>
              <a:t>КОМПОНЕНТ</a:t>
            </a:r>
            <a:endParaRPr lang="ru-RU" sz="2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788024" y="2428868"/>
            <a:ext cx="3888432" cy="207170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2. ОСВОЕНИЕ НОВЫХ </a:t>
            </a:r>
          </a:p>
          <a:p>
            <a:pPr algn="ctr"/>
            <a:r>
              <a:rPr lang="ru-RU" sz="2400" b="1" dirty="0" smtClean="0"/>
              <a:t>ОБРАЗОВАТЕЛЬНЫХ </a:t>
            </a:r>
          </a:p>
          <a:p>
            <a:pPr algn="ctr"/>
            <a:r>
              <a:rPr lang="ru-RU" sz="2400" b="1" dirty="0" smtClean="0"/>
              <a:t>ТЕХНОЛОГИЙ</a:t>
            </a:r>
            <a:endParaRPr lang="ru-RU" sz="2400" b="1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4000504"/>
            <a:ext cx="435771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3. ДОПОЛНИТЕЛЬНОЕ </a:t>
            </a:r>
          </a:p>
          <a:p>
            <a:pPr algn="ctr"/>
            <a:r>
              <a:rPr lang="ru-RU" sz="2400" b="1" dirty="0" smtClean="0"/>
              <a:t>ОБРАЗОВАНИЕ </a:t>
            </a:r>
          </a:p>
          <a:p>
            <a:pPr algn="ctr"/>
            <a:r>
              <a:rPr lang="ru-RU" sz="2400" b="1" dirty="0" smtClean="0"/>
              <a:t>В КРУЖКАХ </a:t>
            </a:r>
          </a:p>
          <a:p>
            <a:pPr algn="ctr"/>
            <a:endParaRPr lang="ru-RU" sz="2400" b="1" dirty="0"/>
          </a:p>
        </p:txBody>
      </p:sp>
      <p:pic>
        <p:nvPicPr>
          <p:cNvPr id="27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857760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129614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Дополнительное  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образование. 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Занятие в кружках: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1200" i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новых вариативных форм дошкольного образования с целью повышения качества образовательного процесса и удовлетворения запроса общества</a:t>
            </a:r>
            <a:br>
              <a:rPr lang="ru-RU" altLang="ru-RU" sz="12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 Кружок «Здоровье» - сюжетно-ролевая ритмическая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элементарным общепринятым и моральным  нормам и правилам взаимоотношений: кружок «Этикет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услуги: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направленности 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АБВГДЕйка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и речевой направленности 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 of English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 деятельность «Волшебная кисточка»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15309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Содержание </a:t>
            </a:r>
            <a:br>
              <a:rPr lang="ru-RU" sz="3200" b="1" dirty="0" smtClean="0"/>
            </a:br>
            <a:r>
              <a:rPr lang="ru-RU" sz="3200" b="1" dirty="0" smtClean="0"/>
              <a:t>организационного раздела: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ru-RU" b="1" dirty="0" smtClean="0"/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/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/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/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/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Контактная информация: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Юридический и почтовый адрес:</a:t>
            </a:r>
            <a:r>
              <a:rPr lang="ru-RU" dirty="0" smtClean="0"/>
              <a:t> 403874 Россия</a:t>
            </a:r>
            <a:r>
              <a:rPr lang="ru-RU" smtClean="0"/>
              <a:t>, Волгоградская </a:t>
            </a:r>
            <a:r>
              <a:rPr lang="ru-RU" dirty="0" smtClean="0"/>
              <a:t>область, город Камышин, проезд Егорова 4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Телефон: 8 (84457)2-42-31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   E-mail</a:t>
            </a:r>
            <a:r>
              <a:rPr lang="ru-RU" b="1" dirty="0" smtClean="0"/>
              <a:t>: </a:t>
            </a:r>
            <a:r>
              <a:rPr lang="en-US" u="sng" dirty="0" err="1">
                <a:hlinkClick r:id="rId2"/>
              </a:rPr>
              <a:t>kam</a:t>
            </a:r>
            <a:r>
              <a:rPr lang="ru-RU" u="sng" dirty="0">
                <a:hlinkClick r:id="rId2"/>
              </a:rPr>
              <a:t>_</a:t>
            </a:r>
            <a:r>
              <a:rPr lang="en-US" u="sng" dirty="0">
                <a:hlinkClick r:id="rId2"/>
              </a:rPr>
              <a:t>ds</a:t>
            </a:r>
            <a:r>
              <a:rPr lang="ru-RU" u="sng" dirty="0">
                <a:hlinkClick r:id="rId2"/>
              </a:rPr>
              <a:t>31@</a:t>
            </a:r>
            <a:r>
              <a:rPr lang="en-US" u="sng" dirty="0" err="1">
                <a:hlinkClick r:id="rId2"/>
              </a:rPr>
              <a:t>volganet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endParaRPr lang="ru-RU" u="sng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Информационный сайт ДОУ: </a:t>
            </a:r>
            <a:r>
              <a:rPr lang="en-US" u="sng" dirty="0" smtClean="0">
                <a:hlinkClick r:id="rId3" invalidUrl="http:///"/>
              </a:rPr>
              <a:t>http</a:t>
            </a:r>
            <a:r>
              <a:rPr lang="ru-RU" u="sng" dirty="0" smtClean="0">
                <a:hlinkClick r:id="rId4" invalidUrl="http:///"/>
              </a:rPr>
              <a:t>://</a:t>
            </a:r>
            <a:r>
              <a:rPr lang="ru-RU" dirty="0"/>
              <a:t>detsad31-kam.ru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385765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/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" name="Picture 9" descr="i?id=468950311-5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496" y="4000504"/>
            <a:ext cx="1061896" cy="123506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535785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Образовательная программа разработана на основе </a:t>
            </a:r>
            <a:r>
              <a:rPr lang="ru-RU" dirty="0" smtClean="0"/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№ 1155 от </a:t>
            </a:r>
          </a:p>
          <a:p>
            <a:pPr>
              <a:buNone/>
            </a:pPr>
            <a:r>
              <a:rPr lang="ru-RU" dirty="0" smtClean="0"/>
              <a:t>   17 октября 2013г) и с учётом 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М.А.Васильевой.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143272" cy="46446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 программы: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1203411"/>
            <a:ext cx="450059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 smtClean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041914" cy="22814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57466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воспитываются  240  детей  в возрасте от 2 мес. до конца образовательных отношений.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групп общеразвивающей направленности и 2 группы компенсирующей направленности.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смешанная ранняя (с 2 мес. до 3 лет) - 1 группа;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младшая (с 1,5 до 3 лет) – 1 группа;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младшая (с 3 до 4 лет) – 2 группа;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(с 4 до 5 лет) – 2 группы;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(с 5 до 6 лет)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старшая (с 5 до 6 лет) – 1 группа – компенсирующей направленности (логопедическая);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подготовительная (с 6 до 8 лет)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подготовительная (с 6 до 8 лет) - 1 группа – компенсирующей направленности (логопедическая).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3616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Задачи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214422"/>
            <a:ext cx="8501122" cy="5373818"/>
          </a:xfrm>
        </p:spPr>
        <p:txBody>
          <a:bodyPr>
            <a:normAutofit fontScale="92500" lnSpcReduction="10000"/>
          </a:bodyPr>
          <a:lstStyle/>
          <a:p>
            <a:pPr lvl="3" algn="just"/>
            <a:r>
              <a:rPr lang="x-none" smtClean="0"/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/>
          </a:p>
          <a:p>
            <a:pPr lvl="3" algn="just"/>
            <a:r>
              <a:rPr lang="x-none" smtClean="0"/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/>
          </a:p>
          <a:p>
            <a:pPr lvl="3" algn="just"/>
            <a:r>
              <a:rPr lang="x-none" smtClean="0"/>
              <a:t>Творческая организация (креативность) процесса воспитания и обучения;</a:t>
            </a:r>
            <a:endParaRPr lang="ru-RU" sz="1600" dirty="0" smtClean="0"/>
          </a:p>
          <a:p>
            <a:pPr lvl="3" algn="just"/>
            <a:r>
              <a:rPr lang="x-none" smtClean="0"/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Уважительное отношение к результатам детского творчества;</a:t>
            </a:r>
            <a:endParaRPr lang="ru-RU" sz="1600" dirty="0" smtClean="0"/>
          </a:p>
          <a:p>
            <a:pPr lvl="3" algn="just"/>
            <a:r>
              <a:rPr lang="x-none" smtClean="0"/>
              <a:t>Единство подходов к воспитанию детей в условиях ДОУ и семьи;</a:t>
            </a:r>
            <a:endParaRPr lang="ru-RU" sz="1600" dirty="0" smtClean="0"/>
          </a:p>
          <a:p>
            <a:pPr lvl="3" algn="just"/>
            <a:r>
              <a:rPr lang="x-none" smtClean="0"/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643866" cy="1233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64386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714752"/>
            <a:ext cx="4014790" cy="2771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447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048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6010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Содержание целевого раздела: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500990" cy="5214974"/>
          </a:xfrm>
        </p:spPr>
        <p:txBody>
          <a:bodyPr/>
          <a:lstStyle/>
          <a:p>
            <a:pPr algn="just"/>
            <a:r>
              <a:rPr lang="ru-RU" b="1" dirty="0" smtClean="0"/>
              <a:t>Целевой раздел </a:t>
            </a:r>
            <a:r>
              <a:rPr lang="ru-RU" dirty="0" smtClean="0"/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652</TotalTime>
  <Words>2529</Words>
  <Application>Microsoft Office PowerPoint</Application>
  <PresentationFormat>Экран (4:3)</PresentationFormat>
  <Paragraphs>248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Эркер</vt:lpstr>
      <vt:lpstr>Acrobat Document</vt:lpstr>
      <vt:lpstr>   Краткая презентация основной образовательной программы дошкольного образования  Камышин 2021 </vt:lpstr>
      <vt:lpstr> Полное название: Основная образовательная программа дошкольного образования: муниципального бюджетного дошкольного образовательного учреждения детский сад № 31  Сокращённое название:  ООП ДОО  Срок реализации:  2021-2022учебный год. Ориентирована на детей в возрасте от 2 мес. до 8 лет. </vt:lpstr>
      <vt:lpstr> </vt:lpstr>
      <vt:lpstr>Цель образовательной программы:</vt:lpstr>
      <vt:lpstr>В МБДОУ Дс № 31  воспитываются  240  детей  в возрасте от 2 мес. до конца образовательных отношений.   Функционирует  9 групп общеразвивающей направленности и 2 группы компенсирующей направленности. - смешанная ранняя (с 2 мес. до 3 лет) - 1 группа; - 1 младшая (с 1,5 до 3 лет) – 1 группа; - 2 младшая (с 3 до 4 лет) – 2 группа; - средняя (с 4 до 5 лет) – 2 группы; - старшая (с 5 до 6 лет) – 2 группы; - старшая (с 5 до 6 лет) – 1 группа – компенсирующей направленности (логопедическая); - подготовительная (с 6 до 8 лет) – 1 группы; - подготовительная (с 6 до 8 лет) - 1 группа – компенсирующей направленности (логопедическая). </vt:lpstr>
      <vt:lpstr>Задачи программы:</vt:lpstr>
      <vt:lpstr>  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в младенческом и раннем возрасте: </vt:lpstr>
      <vt:lpstr>Целевые ориентиры  на этапе завершения дошкольного образования: </vt:lpstr>
      <vt:lpstr>Презентация PowerPoint</vt:lpstr>
      <vt:lpstr>Содержательный раздел:</vt:lpstr>
      <vt:lpstr>Образовательные области, обеспечивающие разностороннее развитие детей по ФГОС ДО:</vt:lpstr>
      <vt:lpstr>ОБРАЗОВАТЕЛЬНАЯ ОБЛАСТЬ «ФИЗИЧЕСКОЕ РАЗВИТИЕ»:  </vt:lpstr>
      <vt:lpstr>ОБРАЗОВАТЕЛЬНАЯ ОБЛАСТЬ  «СОЦИАЛЬНО-КОММУНИКАТИВНОЕ РАЗВИТИЕ»:</vt:lpstr>
      <vt:lpstr>ОБРАЗОВАТЕЛЬНАЯ ОБЛАСТЬ «РЕЧЕВОЕ РАЗВИТИЕ»: </vt:lpstr>
      <vt:lpstr>Организация коррекционно-логопедической работы  групп  компенсирующей направленности </vt:lpstr>
      <vt:lpstr>ОБРАЗОВАТЕЛЬНАЯ ОБЛАСТЬ «ПОЗНАВАТЕЛЬНОЕ РАЗВИТИЕ»:</vt:lpstr>
      <vt:lpstr>ОБРАЗОВАТЕЛЬНАЯ ОБЛАСТЬ  «ХУДОЖЕСТВЕННО-ЭСТЕТИЧЕСКОЕ РАЗВИТИЕ»:</vt:lpstr>
      <vt:lpstr>Направления взаимодействия с семьями воспитанников:</vt:lpstr>
      <vt:lpstr>Направления вариативной части программы:</vt:lpstr>
      <vt:lpstr>                            Дополнительное   образование.                           Занятие в кружках:  Цель: внедрение новых вариативных форм дошкольного образования с целью повышения качества образовательного процесса и удовлетворения запроса общества </vt:lpstr>
      <vt:lpstr>Содержание  организационного раздела:</vt:lpstr>
      <vt:lpstr>Контактная информация:</vt:lpstr>
      <vt:lpstr>Спасибо за внимание! 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RePack by Diakov</cp:lastModifiedBy>
  <cp:revision>140</cp:revision>
  <dcterms:created xsi:type="dcterms:W3CDTF">2013-12-24T12:41:12Z</dcterms:created>
  <dcterms:modified xsi:type="dcterms:W3CDTF">2021-08-12T12:32:56Z</dcterms:modified>
</cp:coreProperties>
</file>